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61"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5" d="100"/>
          <a:sy n="85" d="100"/>
        </p:scale>
        <p:origin x="-152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9D04F6B1-D210-470C-917F-88D991D9A011}" type="datetimeFigureOut">
              <a:rPr lang="ar-IQ" smtClean="0"/>
              <a:t>09/05/1441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4F941F4-1059-4AFC-BD54-022B977882BF}" type="slidenum">
              <a:rPr lang="ar-IQ" smtClean="0"/>
              <a:t>‹#›</a:t>
            </a:fld>
            <a:endParaRPr lang="ar-IQ"/>
          </a:p>
        </p:txBody>
      </p:sp>
    </p:spTree>
    <p:extLst>
      <p:ext uri="{BB962C8B-B14F-4D97-AF65-F5344CB8AC3E}">
        <p14:creationId xmlns:p14="http://schemas.microsoft.com/office/powerpoint/2010/main" val="3515376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D04F6B1-D210-470C-917F-88D991D9A011}" type="datetimeFigureOut">
              <a:rPr lang="ar-IQ" smtClean="0"/>
              <a:t>09/05/1441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4F941F4-1059-4AFC-BD54-022B977882BF}" type="slidenum">
              <a:rPr lang="ar-IQ" smtClean="0"/>
              <a:t>‹#›</a:t>
            </a:fld>
            <a:endParaRPr lang="ar-IQ"/>
          </a:p>
        </p:txBody>
      </p:sp>
    </p:spTree>
    <p:extLst>
      <p:ext uri="{BB962C8B-B14F-4D97-AF65-F5344CB8AC3E}">
        <p14:creationId xmlns:p14="http://schemas.microsoft.com/office/powerpoint/2010/main" val="1797685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D04F6B1-D210-470C-917F-88D991D9A011}" type="datetimeFigureOut">
              <a:rPr lang="ar-IQ" smtClean="0"/>
              <a:t>09/05/1441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4F941F4-1059-4AFC-BD54-022B977882BF}" type="slidenum">
              <a:rPr lang="ar-IQ" smtClean="0"/>
              <a:t>‹#›</a:t>
            </a:fld>
            <a:endParaRPr lang="ar-IQ"/>
          </a:p>
        </p:txBody>
      </p:sp>
    </p:spTree>
    <p:extLst>
      <p:ext uri="{BB962C8B-B14F-4D97-AF65-F5344CB8AC3E}">
        <p14:creationId xmlns:p14="http://schemas.microsoft.com/office/powerpoint/2010/main" val="403339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D04F6B1-D210-470C-917F-88D991D9A011}" type="datetimeFigureOut">
              <a:rPr lang="ar-IQ" smtClean="0"/>
              <a:t>09/05/1441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4F941F4-1059-4AFC-BD54-022B977882BF}" type="slidenum">
              <a:rPr lang="ar-IQ" smtClean="0"/>
              <a:t>‹#›</a:t>
            </a:fld>
            <a:endParaRPr lang="ar-IQ"/>
          </a:p>
        </p:txBody>
      </p:sp>
    </p:spTree>
    <p:extLst>
      <p:ext uri="{BB962C8B-B14F-4D97-AF65-F5344CB8AC3E}">
        <p14:creationId xmlns:p14="http://schemas.microsoft.com/office/powerpoint/2010/main" val="3699215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9D04F6B1-D210-470C-917F-88D991D9A011}" type="datetimeFigureOut">
              <a:rPr lang="ar-IQ" smtClean="0"/>
              <a:t>09/05/1441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4F941F4-1059-4AFC-BD54-022B977882BF}" type="slidenum">
              <a:rPr lang="ar-IQ" smtClean="0"/>
              <a:t>‹#›</a:t>
            </a:fld>
            <a:endParaRPr lang="ar-IQ"/>
          </a:p>
        </p:txBody>
      </p:sp>
    </p:spTree>
    <p:extLst>
      <p:ext uri="{BB962C8B-B14F-4D97-AF65-F5344CB8AC3E}">
        <p14:creationId xmlns:p14="http://schemas.microsoft.com/office/powerpoint/2010/main" val="360733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9D04F6B1-D210-470C-917F-88D991D9A011}" type="datetimeFigureOut">
              <a:rPr lang="ar-IQ" smtClean="0"/>
              <a:t>09/05/1441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4F941F4-1059-4AFC-BD54-022B977882BF}" type="slidenum">
              <a:rPr lang="ar-IQ" smtClean="0"/>
              <a:t>‹#›</a:t>
            </a:fld>
            <a:endParaRPr lang="ar-IQ"/>
          </a:p>
        </p:txBody>
      </p:sp>
    </p:spTree>
    <p:extLst>
      <p:ext uri="{BB962C8B-B14F-4D97-AF65-F5344CB8AC3E}">
        <p14:creationId xmlns:p14="http://schemas.microsoft.com/office/powerpoint/2010/main" val="3453712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9D04F6B1-D210-470C-917F-88D991D9A011}" type="datetimeFigureOut">
              <a:rPr lang="ar-IQ" smtClean="0"/>
              <a:t>09/05/1441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94F941F4-1059-4AFC-BD54-022B977882BF}" type="slidenum">
              <a:rPr lang="ar-IQ" smtClean="0"/>
              <a:t>‹#›</a:t>
            </a:fld>
            <a:endParaRPr lang="ar-IQ"/>
          </a:p>
        </p:txBody>
      </p:sp>
    </p:spTree>
    <p:extLst>
      <p:ext uri="{BB962C8B-B14F-4D97-AF65-F5344CB8AC3E}">
        <p14:creationId xmlns:p14="http://schemas.microsoft.com/office/powerpoint/2010/main" val="1021090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9D04F6B1-D210-470C-917F-88D991D9A011}" type="datetimeFigureOut">
              <a:rPr lang="ar-IQ" smtClean="0"/>
              <a:t>09/05/1441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94F941F4-1059-4AFC-BD54-022B977882BF}" type="slidenum">
              <a:rPr lang="ar-IQ" smtClean="0"/>
              <a:t>‹#›</a:t>
            </a:fld>
            <a:endParaRPr lang="ar-IQ"/>
          </a:p>
        </p:txBody>
      </p:sp>
    </p:spTree>
    <p:extLst>
      <p:ext uri="{BB962C8B-B14F-4D97-AF65-F5344CB8AC3E}">
        <p14:creationId xmlns:p14="http://schemas.microsoft.com/office/powerpoint/2010/main" val="3418289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D04F6B1-D210-470C-917F-88D991D9A011}" type="datetimeFigureOut">
              <a:rPr lang="ar-IQ" smtClean="0"/>
              <a:t>09/05/1441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94F941F4-1059-4AFC-BD54-022B977882BF}" type="slidenum">
              <a:rPr lang="ar-IQ" smtClean="0"/>
              <a:t>‹#›</a:t>
            </a:fld>
            <a:endParaRPr lang="ar-IQ"/>
          </a:p>
        </p:txBody>
      </p:sp>
    </p:spTree>
    <p:extLst>
      <p:ext uri="{BB962C8B-B14F-4D97-AF65-F5344CB8AC3E}">
        <p14:creationId xmlns:p14="http://schemas.microsoft.com/office/powerpoint/2010/main" val="2136725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D04F6B1-D210-470C-917F-88D991D9A011}" type="datetimeFigureOut">
              <a:rPr lang="ar-IQ" smtClean="0"/>
              <a:t>09/05/1441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4F941F4-1059-4AFC-BD54-022B977882BF}" type="slidenum">
              <a:rPr lang="ar-IQ" smtClean="0"/>
              <a:t>‹#›</a:t>
            </a:fld>
            <a:endParaRPr lang="ar-IQ"/>
          </a:p>
        </p:txBody>
      </p:sp>
    </p:spTree>
    <p:extLst>
      <p:ext uri="{BB962C8B-B14F-4D97-AF65-F5344CB8AC3E}">
        <p14:creationId xmlns:p14="http://schemas.microsoft.com/office/powerpoint/2010/main" val="40973244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D04F6B1-D210-470C-917F-88D991D9A011}" type="datetimeFigureOut">
              <a:rPr lang="ar-IQ" smtClean="0"/>
              <a:t>09/05/1441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4F941F4-1059-4AFC-BD54-022B977882BF}" type="slidenum">
              <a:rPr lang="ar-IQ" smtClean="0"/>
              <a:t>‹#›</a:t>
            </a:fld>
            <a:endParaRPr lang="ar-IQ"/>
          </a:p>
        </p:txBody>
      </p:sp>
    </p:spTree>
    <p:extLst>
      <p:ext uri="{BB962C8B-B14F-4D97-AF65-F5344CB8AC3E}">
        <p14:creationId xmlns:p14="http://schemas.microsoft.com/office/powerpoint/2010/main" val="915713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D04F6B1-D210-470C-917F-88D991D9A011}" type="datetimeFigureOut">
              <a:rPr lang="ar-IQ" smtClean="0"/>
              <a:t>09/05/1441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4F941F4-1059-4AFC-BD54-022B977882BF}" type="slidenum">
              <a:rPr lang="ar-IQ" smtClean="0"/>
              <a:t>‹#›</a:t>
            </a:fld>
            <a:endParaRPr lang="ar-IQ"/>
          </a:p>
        </p:txBody>
      </p:sp>
    </p:spTree>
    <p:extLst>
      <p:ext uri="{BB962C8B-B14F-4D97-AF65-F5344CB8AC3E}">
        <p14:creationId xmlns:p14="http://schemas.microsoft.com/office/powerpoint/2010/main" val="1966612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899592" y="548680"/>
            <a:ext cx="7560840" cy="5904656"/>
          </a:xfrm>
        </p:spPr>
        <p:style>
          <a:lnRef idx="2">
            <a:schemeClr val="accent3">
              <a:shade val="50000"/>
            </a:schemeClr>
          </a:lnRef>
          <a:fillRef idx="1">
            <a:schemeClr val="accent3"/>
          </a:fillRef>
          <a:effectRef idx="0">
            <a:schemeClr val="accent3"/>
          </a:effectRef>
          <a:fontRef idx="minor">
            <a:schemeClr val="lt1"/>
          </a:fontRef>
        </p:style>
        <p:txBody>
          <a:bodyPr>
            <a:normAutofit fontScale="70000" lnSpcReduction="20000"/>
          </a:bodyPr>
          <a:lstStyle/>
          <a:p>
            <a:pPr algn="just"/>
            <a:r>
              <a:rPr lang="ar-IQ" b="1" dirty="0">
                <a:solidFill>
                  <a:schemeClr val="tx1"/>
                </a:solidFill>
              </a:rPr>
              <a:t>1</a:t>
            </a:r>
            <a:r>
              <a:rPr lang="ar-SA" b="1" dirty="0" smtClean="0">
                <a:solidFill>
                  <a:schemeClr val="tx1"/>
                </a:solidFill>
              </a:rPr>
              <a:t>-3</a:t>
            </a:r>
            <a:r>
              <a:rPr lang="ar-SA" b="1" dirty="0">
                <a:solidFill>
                  <a:schemeClr val="tx1"/>
                </a:solidFill>
              </a:rPr>
              <a:t>: الهدف وطريقة الاقتصاد القياسي: </a:t>
            </a:r>
            <a:endParaRPr lang="en-US" dirty="0">
              <a:solidFill>
                <a:schemeClr val="tx1"/>
              </a:solidFill>
            </a:endParaRPr>
          </a:p>
          <a:p>
            <a:pPr algn="justLow"/>
            <a:r>
              <a:rPr lang="ar-SA" dirty="0">
                <a:solidFill>
                  <a:schemeClr val="tx1"/>
                </a:solidFill>
              </a:rPr>
              <a:t>الهدف من الاقتصاد القياسي:</a:t>
            </a:r>
            <a:endParaRPr lang="en-US" dirty="0">
              <a:solidFill>
                <a:schemeClr val="tx1"/>
              </a:solidFill>
            </a:endParaRPr>
          </a:p>
          <a:p>
            <a:pPr algn="justLow"/>
            <a:r>
              <a:rPr lang="ar-SA" b="1" dirty="0">
                <a:solidFill>
                  <a:schemeClr val="tx1"/>
                </a:solidFill>
              </a:rPr>
              <a:t>أولاً:</a:t>
            </a:r>
            <a:r>
              <a:rPr lang="ar-SA" dirty="0">
                <a:solidFill>
                  <a:schemeClr val="tx1"/>
                </a:solidFill>
              </a:rPr>
              <a:t> بناء نموذج قياسي، أي بناء نموذج اقتصادي مبني على الملاحظة  بشكل يمكن اختباره. هناك العديد من الطرق لبناء النموذج القياسي من النموذج الاقتصادي لأننا يجب أن نختار الشكل المناسب، تحديد البناء العشوائي للمتغيرات، وهكذا. هذا يكون الجزء التحد يدي من العمل القياسي.</a:t>
            </a:r>
            <a:endParaRPr lang="en-US" dirty="0">
              <a:solidFill>
                <a:schemeClr val="tx1"/>
              </a:solidFill>
            </a:endParaRPr>
          </a:p>
          <a:p>
            <a:pPr algn="justLow"/>
            <a:r>
              <a:rPr lang="ar-SA" b="1" dirty="0">
                <a:solidFill>
                  <a:schemeClr val="tx1"/>
                </a:solidFill>
              </a:rPr>
              <a:t>ثانياً:</a:t>
            </a:r>
            <a:r>
              <a:rPr lang="ar-SA" dirty="0">
                <a:solidFill>
                  <a:schemeClr val="tx1"/>
                </a:solidFill>
              </a:rPr>
              <a:t> تقدير واختبار هذه النماذج باستخدام البيانات المشاهدة.</a:t>
            </a:r>
            <a:endParaRPr lang="en-US" dirty="0">
              <a:solidFill>
                <a:schemeClr val="tx1"/>
              </a:solidFill>
            </a:endParaRPr>
          </a:p>
          <a:p>
            <a:pPr algn="justLow"/>
            <a:r>
              <a:rPr lang="ar-SA" b="1" dirty="0">
                <a:solidFill>
                  <a:schemeClr val="tx1"/>
                </a:solidFill>
              </a:rPr>
              <a:t>ثالثاً:</a:t>
            </a:r>
            <a:r>
              <a:rPr lang="ar-SA" dirty="0">
                <a:solidFill>
                  <a:schemeClr val="tx1"/>
                </a:solidFill>
              </a:rPr>
              <a:t> استخدام تلك النماذج للتنبؤ و لأغراض التحليل.</a:t>
            </a:r>
            <a:endParaRPr lang="en-US" dirty="0">
              <a:solidFill>
                <a:schemeClr val="tx1"/>
              </a:solidFill>
            </a:endParaRPr>
          </a:p>
          <a:p>
            <a:pPr algn="justLow"/>
            <a:r>
              <a:rPr lang="ar-SA" dirty="0">
                <a:solidFill>
                  <a:schemeClr val="tx1"/>
                </a:solidFill>
              </a:rPr>
              <a:t>خلال الخمسينات والس</a:t>
            </a:r>
            <a:r>
              <a:rPr lang="ar-IQ" dirty="0">
                <a:solidFill>
                  <a:schemeClr val="tx1"/>
                </a:solidFill>
              </a:rPr>
              <a:t>ت</a:t>
            </a:r>
            <a:r>
              <a:rPr lang="ar-SA" dirty="0">
                <a:solidFill>
                  <a:schemeClr val="tx1"/>
                </a:solidFill>
              </a:rPr>
              <a:t>ينات كان القياسي يقوم على  الاستنتاج (</a:t>
            </a:r>
            <a:r>
              <a:rPr lang="en-US" dirty="0">
                <a:solidFill>
                  <a:schemeClr val="tx1"/>
                </a:solidFill>
              </a:rPr>
              <a:t>(</a:t>
            </a:r>
            <a:r>
              <a:rPr lang="en-GB" dirty="0">
                <a:solidFill>
                  <a:schemeClr val="tx1"/>
                </a:solidFill>
              </a:rPr>
              <a:t>Inference</a:t>
            </a:r>
            <a:r>
              <a:rPr lang="ar-SA" dirty="0">
                <a:solidFill>
                  <a:schemeClr val="tx1"/>
                </a:solidFill>
              </a:rPr>
              <a:t>  ولكن تحديد النموذج لم يؤخذ في الاعتبار كثيرا. كان الاهتمام موجه للتقدير الإحصائي لنموذج قياسي محدد. خلال الأربعينات قامت مؤسسة  </a:t>
            </a:r>
            <a:r>
              <a:rPr lang="en-GB" dirty="0">
                <a:solidFill>
                  <a:schemeClr val="tx1"/>
                </a:solidFill>
              </a:rPr>
              <a:t>(Cowles)</a:t>
            </a:r>
            <a:r>
              <a:rPr lang="ar-SA" dirty="0">
                <a:solidFill>
                  <a:schemeClr val="tx1"/>
                </a:solidFill>
              </a:rPr>
              <a:t>   بتقدم كبير في هذا المضمار.</a:t>
            </a:r>
            <a:endParaRPr lang="en-US" dirty="0">
              <a:solidFill>
                <a:schemeClr val="tx1"/>
              </a:solidFill>
            </a:endParaRPr>
          </a:p>
          <a:p>
            <a:pPr algn="justLow"/>
            <a:r>
              <a:rPr lang="ar-SA" dirty="0">
                <a:solidFill>
                  <a:schemeClr val="tx1"/>
                </a:solidFill>
              </a:rPr>
              <a:t>ولكن التحليل الإحصائي مثل عقبه كبيرة. لذلك انحصر الوضع في طرق تقدير مختلفة في الخمسينات والستينات.</a:t>
            </a:r>
            <a:endParaRPr lang="en-US" dirty="0">
              <a:solidFill>
                <a:schemeClr val="tx1"/>
              </a:solidFill>
            </a:endParaRPr>
          </a:p>
          <a:p>
            <a:pPr algn="justLow"/>
            <a:r>
              <a:rPr lang="ar-SA" dirty="0">
                <a:solidFill>
                  <a:schemeClr val="tx1"/>
                </a:solidFill>
              </a:rPr>
              <a:t>لم يتم توجيه الاهتمام لخطأ في التحديد. ولكن مع التقدم في التقنية واستخدام أجهزة الحاسب الآلي السريعة. بدأ تطوير في الأساليب القياسية حيث وجه الاهتمام إلى مجالات أخرى في التحليل. </a:t>
            </a:r>
            <a:endParaRPr lang="en-US" dirty="0">
              <a:solidFill>
                <a:schemeClr val="tx1"/>
              </a:solidFill>
            </a:endParaRPr>
          </a:p>
          <a:p>
            <a:pPr algn="justLow"/>
            <a:endParaRPr lang="ar-IQ" dirty="0">
              <a:solidFill>
                <a:schemeClr val="tx1"/>
              </a:solidFill>
            </a:endParaRPr>
          </a:p>
        </p:txBody>
      </p:sp>
    </p:spTree>
    <p:extLst>
      <p:ext uri="{BB962C8B-B14F-4D97-AF65-F5344CB8AC3E}">
        <p14:creationId xmlns:p14="http://schemas.microsoft.com/office/powerpoint/2010/main" val="1708395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style>
          <a:lnRef idx="2">
            <a:schemeClr val="accent3">
              <a:shade val="50000"/>
            </a:schemeClr>
          </a:lnRef>
          <a:fillRef idx="1">
            <a:schemeClr val="accent3"/>
          </a:fillRef>
          <a:effectRef idx="0">
            <a:schemeClr val="accent3"/>
          </a:effectRef>
          <a:fontRef idx="minor">
            <a:schemeClr val="lt1"/>
          </a:fontRef>
        </p:style>
        <p:txBody>
          <a:bodyPr>
            <a:normAutofit fontScale="85000" lnSpcReduction="20000"/>
          </a:bodyPr>
          <a:lstStyle/>
          <a:p>
            <a:pPr marL="0" indent="0">
              <a:buNone/>
            </a:pPr>
            <a:r>
              <a:rPr lang="ar-SA" b="1" dirty="0">
                <a:solidFill>
                  <a:schemeClr val="tx1"/>
                </a:solidFill>
              </a:rPr>
              <a:t>نستطيع أن نرتب خطوات التحليل القياسي, كما يتضح في الشكل (1-2). هذا التنظيم  واجه بعض الانتقادات في السبعينات، بعض هذه الانتقادات يمكن تلخيصها بما يلي:</a:t>
            </a:r>
          </a:p>
          <a:p>
            <a:pPr marL="0" indent="0">
              <a:buNone/>
            </a:pPr>
            <a:endParaRPr lang="ar-SA" b="1" dirty="0">
              <a:solidFill>
                <a:schemeClr val="tx1"/>
              </a:solidFill>
            </a:endParaRPr>
          </a:p>
          <a:p>
            <a:pPr marL="0" indent="0">
              <a:buNone/>
            </a:pPr>
            <a:r>
              <a:rPr lang="ar-SA" b="1" dirty="0">
                <a:solidFill>
                  <a:schemeClr val="tx1"/>
                </a:solidFill>
              </a:rPr>
              <a:t>أولاً: لا يوجد استرجاع من الاختبار القياسي للنظرية الاقتصادية، وكذلك لا يوجد نتائج للاختبار يمكن على ضوئها تقييم النظرية الاقتصادية.</a:t>
            </a:r>
          </a:p>
          <a:p>
            <a:pPr marL="0" indent="0">
              <a:buNone/>
            </a:pPr>
            <a:r>
              <a:rPr lang="ar-SA" b="1" dirty="0">
                <a:solidFill>
                  <a:schemeClr val="tx1"/>
                </a:solidFill>
              </a:rPr>
              <a:t>ثانياً: البيانات يجب أن يكون لها تأثير  على النموذج.</a:t>
            </a:r>
          </a:p>
          <a:p>
            <a:pPr marL="0" indent="0">
              <a:buNone/>
            </a:pPr>
            <a:r>
              <a:rPr lang="ar-SA" b="1" dirty="0">
                <a:solidFill>
                  <a:schemeClr val="tx1"/>
                </a:solidFill>
              </a:rPr>
              <a:t>ثالثاً: اختبار الفرضيات لا يجب  أن يرتبط بما تقترحه النظرية فقط. بل يجب اختبار ملائمة التحديد السابق. لذلك يجب إضافة قفص جديد لاختبار ملائمة وتحديد النموذج.</a:t>
            </a:r>
          </a:p>
          <a:p>
            <a:pPr marL="0" indent="0">
              <a:buNone/>
            </a:pPr>
            <a:r>
              <a:rPr lang="ar-SA" b="1" dirty="0">
                <a:solidFill>
                  <a:schemeClr val="tx1"/>
                </a:solidFill>
              </a:rPr>
              <a:t>التطور الذي نلاحظه على شكل (1-2) هو:</a:t>
            </a:r>
          </a:p>
          <a:p>
            <a:pPr marL="0" indent="0">
              <a:buNone/>
            </a:pPr>
            <a:r>
              <a:rPr lang="ar-SA" b="1" dirty="0">
                <a:solidFill>
                  <a:schemeClr val="tx1"/>
                </a:solidFill>
              </a:rPr>
              <a:t>‌أ-	من النتائج القياسية إلى النظرية الاقتصادية.</a:t>
            </a:r>
          </a:p>
          <a:p>
            <a:pPr marL="0" indent="0">
              <a:buNone/>
            </a:pPr>
            <a:r>
              <a:rPr lang="ar-SA" b="1" dirty="0">
                <a:solidFill>
                  <a:schemeClr val="tx1"/>
                </a:solidFill>
              </a:rPr>
              <a:t>‌ب-	 من تحديد النموذج إلى فحص وتقييم النموذج الاقتصادي.</a:t>
            </a:r>
          </a:p>
          <a:p>
            <a:pPr marL="0" indent="0">
              <a:buNone/>
            </a:pPr>
            <a:r>
              <a:rPr lang="ar-SA" b="1" dirty="0">
                <a:solidFill>
                  <a:schemeClr val="tx1"/>
                </a:solidFill>
              </a:rPr>
              <a:t>‌ج-	 من النموذج القياسي إلى البيانات. </a:t>
            </a:r>
            <a:endParaRPr lang="ar-IQ" dirty="0">
              <a:solidFill>
                <a:schemeClr val="tx1"/>
              </a:solidFill>
            </a:endParaRPr>
          </a:p>
        </p:txBody>
      </p:sp>
    </p:spTree>
    <p:extLst>
      <p:ext uri="{BB962C8B-B14F-4D97-AF65-F5344CB8AC3E}">
        <p14:creationId xmlns:p14="http://schemas.microsoft.com/office/powerpoint/2010/main" val="408504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404813"/>
            <a:ext cx="8064896" cy="572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84153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721499"/>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marL="0" indent="0">
              <a:buNone/>
            </a:pPr>
            <a:r>
              <a:rPr lang="ar-IQ" b="1" dirty="0">
                <a:solidFill>
                  <a:schemeClr val="tx1"/>
                </a:solidFill>
              </a:rPr>
              <a:t>1</a:t>
            </a:r>
            <a:r>
              <a:rPr lang="ar-SA" b="1" dirty="0" smtClean="0">
                <a:solidFill>
                  <a:schemeClr val="tx1"/>
                </a:solidFill>
              </a:rPr>
              <a:t>-4</a:t>
            </a:r>
            <a:r>
              <a:rPr lang="ar-SA" b="1" dirty="0">
                <a:solidFill>
                  <a:schemeClr val="tx1"/>
                </a:solidFill>
              </a:rPr>
              <a:t>: مما يتكون اختبار النظرية الاقتصادية:</a:t>
            </a:r>
            <a:endParaRPr lang="en-US" dirty="0">
              <a:solidFill>
                <a:schemeClr val="tx1"/>
              </a:solidFill>
            </a:endParaRPr>
          </a:p>
          <a:p>
            <a:pPr marL="0" indent="0">
              <a:buNone/>
            </a:pPr>
            <a:r>
              <a:rPr lang="ar-SA" dirty="0">
                <a:solidFill>
                  <a:schemeClr val="tx1"/>
                </a:solidFill>
              </a:rPr>
              <a:t>الهدف الأساسي للاقتصاد القياسي هو اختبار النظرية الاقتصادية. من المؤشر لنجاح النظرية الاقتصادية توافق إشارة المعاملات المقدرة للنموذج القياسي. والاختبار الأكثر أهميه ماذا كان يعطى تنبؤ  اكثر دقه من النظريات الاقتصادية التي تم اقتراحها مسبقا. أي انه يستلزم من الباحث مقارنة النموذج الحالي مع النماذج السابقة.  هذه الطريقة لاقت اهتماما كبيرا في السنوات الأخيرة.  وسوف يتم النظر بتفصيل في الفصل العاشر.</a:t>
            </a:r>
            <a:endParaRPr lang="en-US" dirty="0">
              <a:solidFill>
                <a:schemeClr val="tx1"/>
              </a:solidFill>
            </a:endParaRPr>
          </a:p>
          <a:p>
            <a:pPr marL="0" indent="0">
              <a:buNone/>
            </a:pPr>
            <a:endParaRPr lang="ar-IQ" dirty="0"/>
          </a:p>
        </p:txBody>
      </p:sp>
    </p:spTree>
    <p:extLst>
      <p:ext uri="{BB962C8B-B14F-4D97-AF65-F5344CB8AC3E}">
        <p14:creationId xmlns:p14="http://schemas.microsoft.com/office/powerpoint/2010/main" val="2479623198"/>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15</TotalTime>
  <Words>359</Words>
  <Application>Microsoft Office PowerPoint</Application>
  <PresentationFormat>عرض على الشاشة (3:4)‏</PresentationFormat>
  <Paragraphs>19</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نسق Office</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Ahmed</dc:creator>
  <cp:lastModifiedBy>Ahmed</cp:lastModifiedBy>
  <cp:revision>3</cp:revision>
  <dcterms:created xsi:type="dcterms:W3CDTF">2020-01-04T09:30:31Z</dcterms:created>
  <dcterms:modified xsi:type="dcterms:W3CDTF">2020-01-04T09:49:35Z</dcterms:modified>
</cp:coreProperties>
</file>